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10" r:id="rId1"/>
  </p:sldMasterIdLst>
  <p:sldIdLst>
    <p:sldId id="256" r:id="rId2"/>
    <p:sldId id="267" r:id="rId3"/>
    <p:sldId id="257" r:id="rId4"/>
    <p:sldId id="270" r:id="rId5"/>
    <p:sldId id="262" r:id="rId6"/>
    <p:sldId id="272" r:id="rId7"/>
    <p:sldId id="273" r:id="rId8"/>
    <p:sldId id="274" r:id="rId9"/>
    <p:sldId id="276"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971" autoAdjust="0"/>
    <p:restoredTop sz="94660"/>
  </p:normalViewPr>
  <p:slideViewPr>
    <p:cSldViewPr snapToGrid="0">
      <p:cViewPr varScale="1">
        <p:scale>
          <a:sx n="65" d="100"/>
          <a:sy n="65" d="100"/>
        </p:scale>
        <p:origin x="-86" y="-45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4AAD347D-5ACD-4C99-B74B-A9C85AD731AF}" type="datetimeFigureOut">
              <a:rPr lang="en-US" smtClean="0"/>
              <a:pPr/>
              <a:t>4/25/2023</a:t>
            </a:fld>
            <a:endParaRPr lang="en-US" dirty="0"/>
          </a:p>
        </p:txBody>
      </p:sp>
      <p:sp>
        <p:nvSpPr>
          <p:cNvPr id="17" name="16 Marcador de pie de página"/>
          <p:cNvSpPr>
            <a:spLocks noGrp="1"/>
          </p:cNvSpPr>
          <p:nvPr>
            <p:ph type="ftr" sz="quarter" idx="11"/>
          </p:nvPr>
        </p:nvSpPr>
        <p:spPr/>
        <p:txBody>
          <a:bodyPr/>
          <a:lstStyle/>
          <a:p>
            <a:endParaRPr lang="en-US" dirty="0"/>
          </a:p>
        </p:txBody>
      </p:sp>
      <p:sp>
        <p:nvSpPr>
          <p:cNvPr id="29" name="28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
        <p:nvSpPr>
          <p:cNvPr id="9" name="8 Subtítulo"/>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8026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796027F-7875-4030-9381-8BD8C4F21935}" type="datetimeFigureOut">
              <a:rPr lang="en-US" smtClean="0"/>
              <a:pPr/>
              <a:t>4/25/2023</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a:xfrm>
            <a:off x="10566400" y="6416676"/>
            <a:ext cx="1016000" cy="365125"/>
          </a:xfrm>
        </p:spPr>
        <p:txBody>
          <a:bodyPr/>
          <a:lstStyle/>
          <a:p>
            <a:fld id="{D57F1E4F-1CFF-5643-939E-02111984F565}" type="slidenum">
              <a:rPr lang="en-US" smtClean="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796027F-7875-4030-9381-8BD8C4F21935}" type="datetimeFigureOut">
              <a:rPr lang="en-US" smtClean="0"/>
              <a:pPr/>
              <a:t>4/25/2023</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796027F-7875-4030-9381-8BD8C4F21935}" type="datetimeFigureOut">
              <a:rPr lang="en-US" smtClean="0"/>
              <a:pPr/>
              <a:t>4/25/2023</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AAD347D-5ACD-4C99-B74B-A9C85AD731AF}" type="datetimeFigureOut">
              <a:rPr lang="en-US" smtClean="0"/>
              <a:pPr/>
              <a:t>4/25/2023</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509A250-FF31-4206-8172-F9D3106AACB1}" type="datetimeFigureOut">
              <a:rPr lang="en-US" smtClean="0"/>
              <a:pPr/>
              <a:t>4/25/2023</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D57F1E4F-1CFF-5643-939E-02111984F565}"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AD347D-5ACD-4C99-B74B-A9C85AD731AF}" type="datetimeFigureOut">
              <a:rPr lang="en-US" smtClean="0"/>
              <a:pPr/>
              <a:t>4/25/2023</a:t>
            </a:fld>
            <a:endParaRPr lang="en-US" dirty="0"/>
          </a:p>
        </p:txBody>
      </p:sp>
      <p:sp>
        <p:nvSpPr>
          <p:cNvPr id="3" name="2 Marcador de pie de página"/>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22 Marcador de número de diapositiva"/>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7F1E4F-1CFF-5643-939E-02111984F565}" type="slidenum">
              <a:rPr lang="en-US" smtClean="0"/>
              <a:pPr/>
              <a:t>‹Nº›</a:t>
            </a:fld>
            <a:endParaRPr lang="en-US" dirty="0"/>
          </a:p>
        </p:txBody>
      </p:sp>
    </p:spTree>
  </p:cSld>
  <p:clrMap bg1="dk1" tx1="lt1" bg2="dk2" tx2="lt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862886"/>
            <a:ext cx="8825658" cy="1030308"/>
          </a:xfrm>
        </p:spPr>
        <p:txBody>
          <a:bodyPr>
            <a:normAutofit fontScale="90000"/>
          </a:bodyPr>
          <a:lstStyle/>
          <a:p>
            <a:pPr algn="ctr"/>
            <a:r>
              <a:rPr lang="es-MX" sz="2800" dirty="0" smtClean="0">
                <a:solidFill>
                  <a:schemeClr val="bg1"/>
                </a:solidFill>
              </a:rPr>
              <a:t>Informe Trimestral de Actividades de la Comisión de Gobernación (ENERO-MARZO 2023.)</a:t>
            </a:r>
            <a:endParaRPr lang="es-MX" sz="2800" dirty="0">
              <a:solidFill>
                <a:schemeClr val="bg1"/>
              </a:solidFill>
            </a:endParaRPr>
          </a:p>
        </p:txBody>
      </p:sp>
      <p:pic>
        <p:nvPicPr>
          <p:cNvPr id="3" name="Imagen 2"/>
          <p:cNvPicPr>
            <a:picLocks noChangeAspect="1"/>
          </p:cNvPicPr>
          <p:nvPr/>
        </p:nvPicPr>
        <p:blipFill>
          <a:blip r:embed="rId2"/>
          <a:stretch>
            <a:fillRect/>
          </a:stretch>
        </p:blipFill>
        <p:spPr>
          <a:xfrm>
            <a:off x="1392382" y="2157214"/>
            <a:ext cx="8588231" cy="4264352"/>
          </a:xfrm>
          <a:prstGeom prst="rect">
            <a:avLst/>
          </a:prstGeom>
          <a:solidFill>
            <a:schemeClr val="bg1"/>
          </a:solidFill>
          <a:ln w="57150">
            <a:solidFill>
              <a:schemeClr val="bg1"/>
            </a:solidFill>
          </a:ln>
        </p:spPr>
      </p:pic>
    </p:spTree>
    <p:extLst>
      <p:ext uri="{BB962C8B-B14F-4D97-AF65-F5344CB8AC3E}">
        <p14:creationId xmlns="" xmlns:p14="http://schemas.microsoft.com/office/powerpoint/2010/main" val="219096662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828800" y="1162896"/>
            <a:ext cx="8903939" cy="4728454"/>
          </a:xfrm>
          <a:prstGeom prst="rect">
            <a:avLst/>
          </a:prstGeom>
          <a:ln w="57150">
            <a:solidFill>
              <a:schemeClr val="bg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2800" dirty="0" smtClean="0"/>
              <a:t>Integrantes de la Comisión de la Edilicia de Gobernación</a:t>
            </a:r>
            <a:endParaRPr lang="es-MX" sz="2800" dirty="0"/>
          </a:p>
        </p:txBody>
      </p:sp>
      <p:sp>
        <p:nvSpPr>
          <p:cNvPr id="3" name="Marcador de contenido 2"/>
          <p:cNvSpPr>
            <a:spLocks noGrp="1"/>
          </p:cNvSpPr>
          <p:nvPr>
            <p:ph idx="1"/>
          </p:nvPr>
        </p:nvSpPr>
        <p:spPr/>
        <p:txBody>
          <a:bodyPr>
            <a:normAutofit/>
          </a:bodyPr>
          <a:lstStyle/>
          <a:p>
            <a:r>
              <a:rPr lang="es-MX" sz="2400" b="1" dirty="0" smtClean="0">
                <a:solidFill>
                  <a:schemeClr val="bg1"/>
                </a:solidFill>
              </a:rPr>
              <a:t>1.- L.A.E Luis Alberto Michel Rodríguez (Presidente de la Comisión).</a:t>
            </a:r>
          </a:p>
          <a:p>
            <a:r>
              <a:rPr lang="es-MX" sz="2400" b="1" dirty="0" smtClean="0">
                <a:solidFill>
                  <a:schemeClr val="bg1"/>
                </a:solidFill>
              </a:rPr>
              <a:t>2.- Mtro. Juan Carlos Hernández Salazar (Colegiado).</a:t>
            </a:r>
          </a:p>
          <a:p>
            <a:r>
              <a:rPr lang="es-MX" sz="2400" b="1" dirty="0" smtClean="0">
                <a:solidFill>
                  <a:schemeClr val="bg1"/>
                </a:solidFill>
              </a:rPr>
              <a:t>3.- Lic. Sara Mosqueda Torres. (Colegiada).</a:t>
            </a:r>
          </a:p>
          <a:p>
            <a:r>
              <a:rPr lang="es-MX" sz="2400" b="1" dirty="0" smtClean="0">
                <a:solidFill>
                  <a:schemeClr val="bg1"/>
                </a:solidFill>
              </a:rPr>
              <a:t>4.- LEP. María Elena Curiel Preciado. (Colegiada).</a:t>
            </a:r>
          </a:p>
          <a:p>
            <a:r>
              <a:rPr lang="es-MX" sz="2400" b="1" dirty="0" smtClean="0">
                <a:solidFill>
                  <a:schemeClr val="bg1"/>
                </a:solidFill>
              </a:rPr>
              <a:t>5.- Mtra. Candelaria Tovar Hernández. (Colegiada).</a:t>
            </a:r>
          </a:p>
          <a:p>
            <a:r>
              <a:rPr lang="es-MX" sz="2400" b="1" dirty="0" smtClean="0">
                <a:solidFill>
                  <a:schemeClr val="bg1"/>
                </a:solidFill>
              </a:rPr>
              <a:t>6.- C. José Rodríguez González. (Colegiado). </a:t>
            </a:r>
          </a:p>
          <a:p>
            <a:r>
              <a:rPr lang="es-MX" sz="2400" b="1" dirty="0" smtClean="0">
                <a:solidFill>
                  <a:schemeClr val="bg1"/>
                </a:solidFill>
              </a:rPr>
              <a:t>7.- Ing. Eva Griselda González Castellanos. (Colegiada).</a:t>
            </a:r>
          </a:p>
          <a:p>
            <a:r>
              <a:rPr lang="es-MX" sz="2400" b="1" dirty="0" smtClean="0">
                <a:solidFill>
                  <a:schemeClr val="bg1"/>
                </a:solidFill>
              </a:rPr>
              <a:t>8.- Lic. María Guadalupe Guerrero Carvajal. (Colegiada).</a:t>
            </a:r>
          </a:p>
          <a:p>
            <a:endParaRPr lang="es-MX" sz="2400" dirty="0" smtClean="0"/>
          </a:p>
          <a:p>
            <a:pPr marL="0" indent="0">
              <a:buNone/>
            </a:pPr>
            <a:endParaRPr lang="es-MX" dirty="0" smtClean="0"/>
          </a:p>
          <a:p>
            <a:pPr marL="0" indent="0">
              <a:buNone/>
            </a:pPr>
            <a:endParaRPr lang="es-MX" dirty="0"/>
          </a:p>
        </p:txBody>
      </p:sp>
    </p:spTree>
    <p:extLst>
      <p:ext uri="{BB962C8B-B14F-4D97-AF65-F5344CB8AC3E}">
        <p14:creationId xmlns="" xmlns:p14="http://schemas.microsoft.com/office/powerpoint/2010/main" val="3790904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8946" y="1021976"/>
            <a:ext cx="8980907" cy="5226423"/>
          </a:xfrm>
        </p:spPr>
        <p:txBody>
          <a:bodyPr>
            <a:normAutofit/>
          </a:bodyPr>
          <a:lstStyle/>
          <a:p>
            <a:r>
              <a:rPr lang="es-MX" b="1" u="sng" dirty="0" smtClean="0">
                <a:solidFill>
                  <a:schemeClr val="accent1">
                    <a:lumMod val="50000"/>
                  </a:schemeClr>
                </a:solidFill>
              </a:rPr>
              <a:t>I.- De las Sesiones.</a:t>
            </a:r>
          </a:p>
          <a:p>
            <a:pPr marL="0" indent="0">
              <a:buNone/>
            </a:pPr>
            <a:endParaRPr lang="es-MX" u="sng" dirty="0" smtClean="0">
              <a:solidFill>
                <a:schemeClr val="bg1">
                  <a:lumMod val="95000"/>
                  <a:lumOff val="5000"/>
                </a:schemeClr>
              </a:solidFill>
            </a:endParaRPr>
          </a:p>
          <a:p>
            <a:pPr algn="just"/>
            <a:r>
              <a:rPr lang="es-MX" dirty="0" smtClean="0">
                <a:solidFill>
                  <a:schemeClr val="bg1"/>
                </a:solidFill>
              </a:rPr>
              <a:t>13 de Enero 2023, en coadyuvancia con Hacienda y; Protección Civil, Gestión de Riesgos y Bomberos.</a:t>
            </a:r>
          </a:p>
          <a:p>
            <a:pPr algn="just"/>
            <a:r>
              <a:rPr lang="es-MX" dirty="0" smtClean="0">
                <a:solidFill>
                  <a:schemeClr val="bg1"/>
                </a:solidFill>
              </a:rPr>
              <a:t>24 de Febrero 2023, en coadyuvancia con Turismo y Desarrollo Económico.</a:t>
            </a:r>
          </a:p>
          <a:p>
            <a:pPr algn="just"/>
            <a:r>
              <a:rPr lang="es-MX" dirty="0" smtClean="0">
                <a:solidFill>
                  <a:schemeClr val="bg1"/>
                </a:solidFill>
              </a:rPr>
              <a:t>24 de Marzo 2023, en coadyuvancia con Hacienda.</a:t>
            </a:r>
          </a:p>
          <a:p>
            <a:pPr algn="just">
              <a:buNone/>
            </a:pPr>
            <a:endParaRPr lang="es-MX" dirty="0"/>
          </a:p>
        </p:txBody>
      </p:sp>
    </p:spTree>
    <p:extLst>
      <p:ext uri="{BB962C8B-B14F-4D97-AF65-F5344CB8AC3E}">
        <p14:creationId xmlns="" xmlns:p14="http://schemas.microsoft.com/office/powerpoint/2010/main" val="76804317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50986" y="1160585"/>
            <a:ext cx="10304583" cy="4642338"/>
          </a:xfrm>
        </p:spPr>
        <p:txBody>
          <a:bodyPr>
            <a:normAutofit/>
          </a:bodyPr>
          <a:lstStyle/>
          <a:p>
            <a:pPr algn="just"/>
            <a:r>
              <a:rPr lang="es-MX" sz="2000" b="1" dirty="0" smtClean="0">
                <a:solidFill>
                  <a:schemeClr val="bg1"/>
                </a:solidFill>
              </a:rPr>
              <a:t>Dentro de la Comisión de fecha </a:t>
            </a:r>
            <a:r>
              <a:rPr lang="es-MX" sz="2000" b="1" u="sng" dirty="0" smtClean="0">
                <a:solidFill>
                  <a:schemeClr val="bg1"/>
                </a:solidFill>
              </a:rPr>
              <a:t>13 de Enero</a:t>
            </a:r>
            <a:r>
              <a:rPr lang="es-MX" sz="2000" b="1" dirty="0" smtClean="0">
                <a:solidFill>
                  <a:schemeClr val="bg1"/>
                </a:solidFill>
              </a:rPr>
              <a:t>, y con la asistencia 7 regidores colegiados,  se abordó el siguiente tema:</a:t>
            </a:r>
          </a:p>
          <a:p>
            <a:pPr algn="just"/>
            <a:endParaRPr lang="es-MX" sz="2000" b="1" dirty="0" smtClean="0">
              <a:solidFill>
                <a:schemeClr val="bg1"/>
              </a:solidFill>
            </a:endParaRPr>
          </a:p>
          <a:p>
            <a:pPr algn="just"/>
            <a:r>
              <a:rPr lang="es-MX" sz="1800" dirty="0" smtClean="0"/>
              <a:t>Iniciativa de acuerdo edilicio, presentada por el Síndico Municipal, Mtro. Juan Carlos Hernández Salazar, mediante la cuál propone al Pleno del Ayuntamiento autorizar la celebración de un contrato de donación para que el municipio de Puerto Vallarta, Jalisco, transmita la propiedad al municipio de Mascota, Jalisco, de un camión de bomberos de los llamados Motobombas para uso de emergencias, Marca FREIGHTLINER, Modelo FL-701995, con número de serie 1FV6HLCB4SL706654, color rojo, identificado internamente con el número económico B-13.</a:t>
            </a:r>
          </a:p>
          <a:p>
            <a:pPr algn="just">
              <a:buNone/>
            </a:pPr>
            <a:r>
              <a:rPr lang="es-ES" sz="4900" b="1" i="1" dirty="0" smtClean="0"/>
              <a:t> </a:t>
            </a:r>
            <a:endParaRPr lang="es-MX" sz="4900" dirty="0" smtClean="0"/>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27539" y="609600"/>
            <a:ext cx="10351476" cy="5301621"/>
          </a:xfrm>
        </p:spPr>
        <p:txBody>
          <a:bodyPr>
            <a:normAutofit fontScale="77500" lnSpcReduction="20000"/>
          </a:bodyPr>
          <a:lstStyle/>
          <a:p>
            <a:pPr algn="just">
              <a:buNone/>
            </a:pPr>
            <a:endParaRPr lang="es-MX" sz="1900" dirty="0" smtClean="0"/>
          </a:p>
          <a:p>
            <a:pPr algn="just"/>
            <a:r>
              <a:rPr lang="es-ES" sz="1900" b="1" dirty="0" smtClean="0">
                <a:solidFill>
                  <a:schemeClr val="bg1"/>
                </a:solidFill>
              </a:rPr>
              <a:t>Por lo que el tema fue analizado y discutido en el seno de la comisión, arribando a los siguientes puntos resolutivos;</a:t>
            </a:r>
          </a:p>
          <a:p>
            <a:pPr algn="just">
              <a:buNone/>
            </a:pPr>
            <a:endParaRPr lang="es-ES" sz="1900" b="1" dirty="0" smtClean="0">
              <a:solidFill>
                <a:schemeClr val="bg1"/>
              </a:solidFill>
            </a:endParaRPr>
          </a:p>
          <a:p>
            <a:pPr algn="just"/>
            <a:r>
              <a:rPr lang="es-MX" sz="1900" b="1" dirty="0" smtClean="0">
                <a:solidFill>
                  <a:schemeClr val="bg1"/>
                </a:solidFill>
              </a:rPr>
              <a:t>PRIMERO: </a:t>
            </a:r>
            <a:r>
              <a:rPr lang="es-MX" sz="1900" dirty="0" smtClean="0">
                <a:solidFill>
                  <a:schemeClr val="bg1"/>
                </a:solidFill>
              </a:rPr>
              <a:t> </a:t>
            </a:r>
            <a:r>
              <a:rPr lang="es-MX" sz="1900" dirty="0" smtClean="0">
                <a:solidFill>
                  <a:schemeClr val="accent5">
                    <a:lumMod val="20000"/>
                    <a:lumOff val="80000"/>
                  </a:schemeClr>
                </a:solidFill>
              </a:rPr>
              <a:t>El Ayuntamiento Constitucional de Puerto Vallarta, Jalisco, aprueba la celebración de un contrato de donación para que el Municipio de Puerto Vallarta, Jalisco transmita la propiedad al  Municipio de Mascota Jalisco,  de un </a:t>
            </a:r>
            <a:r>
              <a:rPr lang="es-ES" sz="1900" dirty="0" smtClean="0">
                <a:solidFill>
                  <a:schemeClr val="accent5">
                    <a:lumMod val="20000"/>
                    <a:lumOff val="80000"/>
                  </a:schemeClr>
                </a:solidFill>
              </a:rPr>
              <a:t>Camión de Bomberos de los llamados Motobombas, para uso en emergencias, Marca FREIGHTLINER, Modelo  FL-70 1995, con número de serie 1FV6HLCB4SL706654, color rojo, identificado internamente con el número económico  B-13.</a:t>
            </a:r>
            <a:endParaRPr lang="es-MX" sz="1900" dirty="0" smtClean="0">
              <a:solidFill>
                <a:schemeClr val="accent5">
                  <a:lumMod val="20000"/>
                  <a:lumOff val="80000"/>
                </a:schemeClr>
              </a:solidFill>
            </a:endParaRPr>
          </a:p>
          <a:p>
            <a:pPr algn="just">
              <a:buNone/>
            </a:pPr>
            <a:r>
              <a:rPr lang="es-ES" sz="1900" b="1" dirty="0" smtClean="0">
                <a:solidFill>
                  <a:schemeClr val="accent5">
                    <a:lumMod val="20000"/>
                    <a:lumOff val="80000"/>
                  </a:schemeClr>
                </a:solidFill>
              </a:rPr>
              <a:t> </a:t>
            </a:r>
            <a:endParaRPr lang="es-MX" sz="1900" dirty="0" smtClean="0">
              <a:solidFill>
                <a:schemeClr val="accent5">
                  <a:lumMod val="20000"/>
                  <a:lumOff val="80000"/>
                </a:schemeClr>
              </a:solidFill>
            </a:endParaRPr>
          </a:p>
          <a:p>
            <a:pPr algn="just"/>
            <a:r>
              <a:rPr lang="es-MX" sz="1900" b="1" dirty="0" smtClean="0">
                <a:solidFill>
                  <a:schemeClr val="bg1"/>
                </a:solidFill>
              </a:rPr>
              <a:t>SEGUNDO: </a:t>
            </a:r>
            <a:r>
              <a:rPr lang="es-MX" sz="1900" dirty="0" smtClean="0">
                <a:solidFill>
                  <a:schemeClr val="accent5">
                    <a:lumMod val="20000"/>
                    <a:lumOff val="80000"/>
                  </a:schemeClr>
                </a:solidFill>
              </a:rPr>
              <a:t>Se autoriza a los C.C. Presidente Municipal, Sindico y Secretario General, para que suscriban en nombre y representación del Municipio de Puerto Vallarta, Jalisco, el contrato de donación e instrumentos legales a que haya lugar.</a:t>
            </a:r>
          </a:p>
          <a:p>
            <a:pPr algn="just">
              <a:buNone/>
            </a:pPr>
            <a:r>
              <a:rPr lang="es-MX" sz="1900" b="1" dirty="0" smtClean="0">
                <a:solidFill>
                  <a:schemeClr val="accent5">
                    <a:lumMod val="20000"/>
                    <a:lumOff val="80000"/>
                  </a:schemeClr>
                </a:solidFill>
              </a:rPr>
              <a:t> </a:t>
            </a:r>
            <a:endParaRPr lang="es-MX" sz="1900" dirty="0" smtClean="0">
              <a:solidFill>
                <a:schemeClr val="bg1"/>
              </a:solidFill>
            </a:endParaRPr>
          </a:p>
          <a:p>
            <a:pPr algn="just"/>
            <a:r>
              <a:rPr lang="es-MX" sz="1900" b="1" dirty="0" smtClean="0">
                <a:solidFill>
                  <a:schemeClr val="bg1"/>
                </a:solidFill>
              </a:rPr>
              <a:t>TERCERO:</a:t>
            </a:r>
            <a:r>
              <a:rPr lang="es-MX" sz="1900" dirty="0" smtClean="0">
                <a:solidFill>
                  <a:schemeClr val="bg1"/>
                </a:solidFill>
              </a:rPr>
              <a:t> </a:t>
            </a:r>
            <a:r>
              <a:rPr lang="es-MX" sz="1900" dirty="0" smtClean="0">
                <a:solidFill>
                  <a:schemeClr val="accent5">
                    <a:lumMod val="20000"/>
                    <a:lumOff val="80000"/>
                  </a:schemeClr>
                </a:solidFill>
              </a:rPr>
              <a:t>Se instruye al Síndico Municipal para la formulación del respectivo contrato de donación  a celebrarse entre el Municipio de Puerto Vallarta y el Municipio de Mascota, ambos del Estado de Jalisco. </a:t>
            </a:r>
          </a:p>
          <a:p>
            <a:pPr algn="just">
              <a:buNone/>
            </a:pPr>
            <a:r>
              <a:rPr lang="es-MX" sz="1900" dirty="0" smtClean="0">
                <a:solidFill>
                  <a:schemeClr val="accent5">
                    <a:lumMod val="20000"/>
                    <a:lumOff val="80000"/>
                  </a:schemeClr>
                </a:solidFill>
              </a:rPr>
              <a:t> </a:t>
            </a:r>
          </a:p>
          <a:p>
            <a:pPr algn="just"/>
            <a:r>
              <a:rPr lang="es-MX" sz="1900" b="1" dirty="0" smtClean="0">
                <a:solidFill>
                  <a:schemeClr val="bg1"/>
                </a:solidFill>
              </a:rPr>
              <a:t>CUARTO: </a:t>
            </a:r>
            <a:r>
              <a:rPr lang="es-MX" sz="1900" dirty="0" smtClean="0">
                <a:solidFill>
                  <a:schemeClr val="accent5">
                    <a:lumMod val="20000"/>
                    <a:lumOff val="80000"/>
                  </a:schemeClr>
                </a:solidFill>
              </a:rPr>
              <a:t>Se instruye al Oficial Mayor Administrativo y a la  Jefa de Patrimonio para que realicen todos los actos necesarios para la baja del bien mueble objeto de la donación en el inventario del patrimonio municipal. </a:t>
            </a:r>
          </a:p>
          <a:p>
            <a:pPr algn="just"/>
            <a:endParaRPr lang="es-MX" sz="1900" dirty="0" smtClean="0">
              <a:solidFill>
                <a:schemeClr val="accent5">
                  <a:lumMod val="20000"/>
                  <a:lumOff val="80000"/>
                </a:schemeClr>
              </a:solidFill>
            </a:endParaRPr>
          </a:p>
          <a:p>
            <a:pPr algn="just"/>
            <a:r>
              <a:rPr lang="es-MX" sz="1900" b="1" dirty="0" smtClean="0">
                <a:solidFill>
                  <a:schemeClr val="bg1"/>
                </a:solidFill>
              </a:rPr>
              <a:t>QUINTO:</a:t>
            </a:r>
            <a:r>
              <a:rPr lang="es-MX" sz="1900" dirty="0" smtClean="0">
                <a:solidFill>
                  <a:schemeClr val="bg1"/>
                </a:solidFill>
              </a:rPr>
              <a:t> </a:t>
            </a:r>
            <a:r>
              <a:rPr lang="es-MX" sz="1900" dirty="0" smtClean="0">
                <a:solidFill>
                  <a:schemeClr val="accent5">
                    <a:lumMod val="20000"/>
                    <a:lumOff val="80000"/>
                  </a:schemeClr>
                </a:solidFill>
              </a:rPr>
              <a:t>Se instruye al Síndico Municipal para que establezca en el contenido del contrato de donación respectivo, que para el caso de que al bien mueble materia de la presente aprobación, se le dé un uso distinto al del servicio público, se reintegre al patrimonio municipal con todos sus accesorios.</a:t>
            </a:r>
            <a:r>
              <a:rPr lang="es-MX" sz="1900" dirty="0" smtClean="0"/>
              <a:t> </a:t>
            </a:r>
          </a:p>
          <a:p>
            <a:pPr algn="just"/>
            <a:r>
              <a:rPr lang="es-MX" sz="1900" dirty="0" smtClean="0"/>
              <a:t>Con 7 votos a favor, se aprobó por mayoría el presente asunto.</a:t>
            </a:r>
          </a:p>
          <a:p>
            <a:pPr algn="just"/>
            <a:endParaRPr lang="es-MX" sz="1600" dirty="0" smtClean="0">
              <a:solidFill>
                <a:schemeClr val="accent5">
                  <a:lumMod val="20000"/>
                  <a:lumOff val="80000"/>
                </a:schemeClr>
              </a:solidFill>
            </a:endParaRPr>
          </a:p>
          <a:p>
            <a:pPr algn="just"/>
            <a:endParaRPr lang="es-MX" sz="1600" dirty="0" smtClean="0">
              <a:solidFill>
                <a:schemeClr val="accent5">
                  <a:lumMod val="20000"/>
                  <a:lumOff val="80000"/>
                </a:schemeClr>
              </a:solidFill>
            </a:endParaRPr>
          </a:p>
          <a:p>
            <a:pPr algn="just"/>
            <a:endParaRPr lang="es-MX" sz="1600" dirty="0" smtClean="0"/>
          </a:p>
          <a:p>
            <a:pPr algn="just"/>
            <a:endParaRPr lang="es-MX" sz="800" dirty="0" smtClean="0"/>
          </a:p>
          <a:p>
            <a:endParaRPr lang="es-MX" sz="1800" dirty="0"/>
          </a:p>
        </p:txBody>
      </p:sp>
    </p:spTree>
    <p:extLst>
      <p:ext uri="{BB962C8B-B14F-4D97-AF65-F5344CB8AC3E}">
        <p14:creationId xmlns="" xmlns:p14="http://schemas.microsoft.com/office/powerpoint/2010/main" val="41238854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644769"/>
            <a:ext cx="9652000" cy="5810967"/>
          </a:xfrm>
        </p:spPr>
        <p:txBody>
          <a:bodyPr>
            <a:normAutofit/>
          </a:bodyPr>
          <a:lstStyle/>
          <a:p>
            <a:pPr>
              <a:buNone/>
            </a:pPr>
            <a:r>
              <a:rPr lang="es-ES" sz="3600" dirty="0" smtClean="0"/>
              <a:t> </a:t>
            </a:r>
            <a:endParaRPr lang="es-MX" sz="3600" dirty="0" smtClean="0"/>
          </a:p>
          <a:p>
            <a:pPr algn="just"/>
            <a:endParaRPr lang="es-MX" sz="3400" dirty="0" smtClean="0"/>
          </a:p>
          <a:p>
            <a:endParaRPr lang="es-MX" dirty="0"/>
          </a:p>
        </p:txBody>
      </p:sp>
      <p:sp>
        <p:nvSpPr>
          <p:cNvPr id="4" name="3 Rectángulo"/>
          <p:cNvSpPr/>
          <p:nvPr/>
        </p:nvSpPr>
        <p:spPr>
          <a:xfrm>
            <a:off x="386862" y="644766"/>
            <a:ext cx="11500338" cy="7294305"/>
          </a:xfrm>
          <a:prstGeom prst="rect">
            <a:avLst/>
          </a:prstGeom>
        </p:spPr>
        <p:txBody>
          <a:bodyPr wrap="square">
            <a:spAutoFit/>
          </a:bodyPr>
          <a:lstStyle/>
          <a:p>
            <a:pPr algn="just">
              <a:buNone/>
            </a:pPr>
            <a:r>
              <a:rPr lang="es-MX" dirty="0" smtClean="0">
                <a:solidFill>
                  <a:schemeClr val="bg1"/>
                </a:solidFill>
              </a:rPr>
              <a:t>En la Comisión de fecha </a:t>
            </a:r>
            <a:r>
              <a:rPr lang="es-MX" u="sng" dirty="0" smtClean="0">
                <a:solidFill>
                  <a:schemeClr val="bg1"/>
                </a:solidFill>
              </a:rPr>
              <a:t>24 de Febrero</a:t>
            </a:r>
            <a:r>
              <a:rPr lang="es-MX" dirty="0" smtClean="0">
                <a:solidFill>
                  <a:schemeClr val="bg1"/>
                </a:solidFill>
              </a:rPr>
              <a:t>, con la asistencia de 7 regidores colegiados, se analizó el siguiente tema;</a:t>
            </a:r>
          </a:p>
          <a:p>
            <a:pPr algn="just">
              <a:buNone/>
            </a:pPr>
            <a:endParaRPr lang="es-MX" dirty="0" smtClean="0">
              <a:solidFill>
                <a:schemeClr val="bg1"/>
              </a:solidFill>
            </a:endParaRPr>
          </a:p>
          <a:p>
            <a:pPr algn="just">
              <a:buNone/>
            </a:pPr>
            <a:r>
              <a:rPr lang="es-MX" dirty="0" smtClean="0"/>
              <a:t>Iniciativa de Acuerdo Edilicio presentada por el Síndico Municipal, Mtro. Juan Carlos Hernández Salazar, mediante la cual propone revocar el acuerdo edilicio número 0425/2022, aprobado por el H. Ayuntamiento Constitucional de Puerto Vallarta , Jalisco en sesión ordinaria celebrada el 01 de Abril de 2011.</a:t>
            </a:r>
          </a:p>
          <a:p>
            <a:pPr algn="just">
              <a:buNone/>
            </a:pPr>
            <a:endParaRPr lang="es-MX" dirty="0" smtClean="0"/>
          </a:p>
          <a:p>
            <a:pPr algn="just">
              <a:buNone/>
            </a:pPr>
            <a:r>
              <a:rPr lang="es-MX" dirty="0" smtClean="0"/>
              <a:t>Por  lo que el tema fue analizado y discutido en el seno de la Comisión,  arribando a los siguientes puntos resolutivos;</a:t>
            </a:r>
          </a:p>
          <a:p>
            <a:pPr algn="just">
              <a:buNone/>
            </a:pPr>
            <a:endParaRPr lang="es-MX" dirty="0" smtClean="0">
              <a:solidFill>
                <a:schemeClr val="bg1"/>
              </a:solidFill>
            </a:endParaRPr>
          </a:p>
          <a:p>
            <a:pPr algn="just">
              <a:buNone/>
            </a:pPr>
            <a:r>
              <a:rPr lang="es-MX" dirty="0" smtClean="0">
                <a:solidFill>
                  <a:schemeClr val="bg1"/>
                </a:solidFill>
              </a:rPr>
              <a:t>Primero.- </a:t>
            </a:r>
            <a:r>
              <a:rPr lang="es-MX" dirty="0" smtClean="0"/>
              <a:t>El Ayuntamiento Constitucional de Puerto Vallarta, Jalisco, aprueba la revocación del Acuerdo Edilicio número 0425/2011, aprobado en la sesión ordinaria del 1 primero de Abril del 2011, mediante el cual se autorizo otorgar en concesión un espacio en el Mercado Municipal de Ixtapa, con una superficie de 6 metros cuadrados, identificado como local 41, a favor de J. Pineda Arreola, para operar el giro de venta de alimentos.</a:t>
            </a:r>
          </a:p>
          <a:p>
            <a:pPr algn="just">
              <a:buNone/>
            </a:pPr>
            <a:endParaRPr lang="es-MX" dirty="0" smtClean="0"/>
          </a:p>
          <a:p>
            <a:pPr algn="just">
              <a:buNone/>
            </a:pPr>
            <a:r>
              <a:rPr lang="es-MX" dirty="0" smtClean="0">
                <a:solidFill>
                  <a:schemeClr val="bg1"/>
                </a:solidFill>
              </a:rPr>
              <a:t>Segundo.- </a:t>
            </a:r>
            <a:r>
              <a:rPr lang="es-MX" dirty="0" smtClean="0"/>
              <a:t>Como consecuencia de la revocación del Acuerdo Edilio 0425/2011, queda sin efectos el contrato y título de concesión , que en su momento se hayan suscrito en relación al bien concesionado a favor de J. Pedro Pineda Arreola.</a:t>
            </a:r>
          </a:p>
          <a:p>
            <a:pPr>
              <a:buNone/>
            </a:pPr>
            <a:endParaRPr lang="es-MX" dirty="0" smtClean="0">
              <a:solidFill>
                <a:schemeClr val="bg1"/>
              </a:solidFill>
            </a:endParaRPr>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a:p>
            <a:pPr>
              <a:buNone/>
            </a:pPr>
            <a:endParaRPr lang="es-MX"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56492" y="691662"/>
            <a:ext cx="9687169" cy="5728905"/>
          </a:xfrm>
        </p:spPr>
        <p:txBody>
          <a:bodyPr>
            <a:normAutofit/>
          </a:bodyPr>
          <a:lstStyle/>
          <a:p>
            <a:pPr algn="just">
              <a:buNone/>
            </a:pPr>
            <a:r>
              <a:rPr lang="es-MX" sz="1800" dirty="0" smtClean="0">
                <a:solidFill>
                  <a:schemeClr val="bg1"/>
                </a:solidFill>
              </a:rPr>
              <a:t>       Tercero.- </a:t>
            </a:r>
            <a:r>
              <a:rPr lang="es-MX" sz="1800" dirty="0" smtClean="0"/>
              <a:t>Se instruye al Síndico Municipal a efecto que notifique al concesionario la revocación del Acuerdo Edilicio 0425/2011 y sus consecuencias legales.</a:t>
            </a:r>
          </a:p>
          <a:p>
            <a:pPr algn="just">
              <a:buNone/>
            </a:pPr>
            <a:endParaRPr lang="es-MX" sz="1800" dirty="0" smtClean="0">
              <a:solidFill>
                <a:schemeClr val="bg1"/>
              </a:solidFill>
            </a:endParaRPr>
          </a:p>
          <a:p>
            <a:pPr algn="just">
              <a:buNone/>
            </a:pPr>
            <a:r>
              <a:rPr lang="es-MX" sz="1800" dirty="0" smtClean="0">
                <a:solidFill>
                  <a:schemeClr val="bg1"/>
                </a:solidFill>
              </a:rPr>
              <a:t>       Cuarto.- </a:t>
            </a:r>
            <a:r>
              <a:rPr lang="es-MX" sz="1800" dirty="0" smtClean="0"/>
              <a:t>Se instruye al tesorero Municipal para que se abstenga de recibir pagos respecto a la referida concesión. </a:t>
            </a:r>
          </a:p>
          <a:p>
            <a:pPr algn="just">
              <a:buNone/>
            </a:pPr>
            <a:endParaRPr lang="es-MX" sz="1800" dirty="0" smtClean="0"/>
          </a:p>
          <a:p>
            <a:pPr algn="just">
              <a:buNone/>
            </a:pPr>
            <a:r>
              <a:rPr lang="es-MX" sz="1800" dirty="0" smtClean="0">
                <a:solidFill>
                  <a:schemeClr val="bg1"/>
                </a:solidFill>
              </a:rPr>
              <a:t>       En la Comisión de fecha </a:t>
            </a:r>
            <a:r>
              <a:rPr lang="es-MX" sz="1800" u="sng" dirty="0" smtClean="0">
                <a:solidFill>
                  <a:schemeClr val="bg1"/>
                </a:solidFill>
              </a:rPr>
              <a:t>24 de Marzo</a:t>
            </a:r>
            <a:r>
              <a:rPr lang="es-MX" sz="1800" dirty="0" smtClean="0">
                <a:solidFill>
                  <a:schemeClr val="bg1"/>
                </a:solidFill>
              </a:rPr>
              <a:t>, con la asistencia de 8 regidores colegiados, se analizó el siguiente tema;</a:t>
            </a:r>
          </a:p>
          <a:p>
            <a:pPr algn="just">
              <a:buNone/>
            </a:pPr>
            <a:endParaRPr lang="es-MX" sz="1800" dirty="0" smtClean="0">
              <a:solidFill>
                <a:schemeClr val="bg1"/>
              </a:solidFill>
            </a:endParaRPr>
          </a:p>
          <a:p>
            <a:pPr algn="just">
              <a:buNone/>
            </a:pPr>
            <a:r>
              <a:rPr lang="es-MX" sz="1800" dirty="0" smtClean="0"/>
              <a:t>       1.- Iniciativa de Acuerdo Edilicio presentada por la regidora Ing. Eva Griselda González Castellanos, que tiene por objeto que el Ayuntamiento Constitucional de Puerto Vallarta, Jalisco, autorice la adecuación del área ubicada a espaldas de los locales comerciales ubicados en la Unidad Deportiva Agustín Flores Contreras, mediante la colocación de una estructura metálica tipo tejaban, con la finalidad de que se cuente con un espacio para el uso de sus comensales y se libere el espacio público de las banquetas frente a dichos locales.</a:t>
            </a:r>
          </a:p>
          <a:p>
            <a:pPr algn="just">
              <a:buNone/>
            </a:pPr>
            <a:endParaRPr lang="es-MX" sz="1800" dirty="0" smtClean="0"/>
          </a:p>
          <a:p>
            <a:pPr algn="just">
              <a:buNone/>
            </a:pPr>
            <a:r>
              <a:rPr lang="es-MX" sz="1600" dirty="0" smtClean="0"/>
              <a:t> </a:t>
            </a:r>
            <a:endParaRPr lang="es-MX"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0" y="1137138"/>
            <a:ext cx="9652000" cy="4349262"/>
          </a:xfrm>
        </p:spPr>
        <p:txBody>
          <a:bodyPr>
            <a:normAutofit lnSpcReduction="10000"/>
          </a:bodyPr>
          <a:lstStyle/>
          <a:p>
            <a:pPr algn="just"/>
            <a:r>
              <a:rPr lang="es-MX" sz="1800" dirty="0" smtClean="0"/>
              <a:t>Por su parte el Presidente de la Comisión convocante, L.A.E Luis Alberto Michel Rodríguez, manifestó que para el presente asunto no se tenia un proyecto  de dictamen, ya que era importante que previo a su planteamiento se abundara, se comentara y se discutieran ciertos aspectos,  por lo que se solicitó la intervención de la Regidora Eva Griselda González Castellanos,  como generadora de la iniciativa, para que ampliara la información relativa al presente tema. Una vez discutido y analizado el tema por los regidores integrantes de las comisiones participantes, determinaron que el asunto debía permanecer en análisis dentro del seno de la  Comisión.</a:t>
            </a:r>
          </a:p>
          <a:p>
            <a:pPr algn="just"/>
            <a:endParaRPr lang="es-MX" sz="1800" dirty="0" smtClean="0"/>
          </a:p>
          <a:p>
            <a:pPr algn="just"/>
            <a:r>
              <a:rPr lang="es-MX" sz="1800" dirty="0" smtClean="0"/>
              <a:t>2.- Como siguiente  asunto, se analizo la Iniciativa de Acuerdo Edilicio, que tiene por objeto que el Pleno del Ayuntamiento analice otorgar  en donación el inmueble otorgado en comodato a favor de la Asociación de Ayuda Mutua de Trabajadores Jubilados y Pensionados del IMSS Sección III-A, A.C., o en su defecto se modifique de 20 a 99 años la cláusula del contrato de comodato que se aprobó mediante acuerdo edilicio 0941/2012 de fecha 15 de septiembre de 2012 cuando se autorizo dicho comodato.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sz="1800" dirty="0" smtClean="0"/>
          </a:p>
          <a:p>
            <a:pPr>
              <a:buNone/>
            </a:pPr>
            <a:endParaRPr lang="es-MX" sz="1800" dirty="0" smtClean="0"/>
          </a:p>
          <a:p>
            <a:pPr algn="just"/>
            <a:endParaRPr lang="es-MX" sz="1800" dirty="0" smtClean="0"/>
          </a:p>
          <a:p>
            <a:pPr algn="just"/>
            <a:r>
              <a:rPr lang="es-MX" sz="1800" dirty="0" smtClean="0"/>
              <a:t>Por lo que ve a este tema, el presidente de la Comisión Convocante realizó la propuesta de dictamen, en el sentido de autorizar la ampliación del comodato y no la donación, sin embargo tras en análisis y estudio del mismo, los regidores discutieron los pormenores del asunto, arribando a la conclusión que debía regresarse a la Comisión de Gobernación para volver a analizarse, con una votación de 7 votos a favor, 0 en contra y 0 abstenciones.</a:t>
            </a:r>
            <a:endParaRPr lang="es-MX"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2001</TotalTime>
  <Words>1048</Words>
  <Application>Microsoft Office PowerPoint</Application>
  <PresentationFormat>Personalizado</PresentationFormat>
  <Paragraphs>69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Vértice</vt:lpstr>
      <vt:lpstr>Informe Trimestral de Actividades de la Comisión de Gobernación (ENERO-MARZO 2023.)</vt:lpstr>
      <vt:lpstr>Integrantes de la Comisión de la Edilicia de Gobernación</vt:lpstr>
      <vt:lpstr>Diapositiva 3</vt:lpstr>
      <vt:lpstr>Diapositiva 4</vt:lpstr>
      <vt:lpstr>Diapositiva 5</vt:lpstr>
      <vt:lpstr>Diapositiva 6</vt:lpstr>
      <vt:lpstr>Diapositiva 7</vt:lpstr>
      <vt:lpstr>Diapositiva 8</vt:lpstr>
      <vt:lpstr>Diapositiva 9</vt:lpstr>
      <vt:lpstr>Diapositiva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Anual de Actividades de la Comisión de Inspección 2018-2019.</dc:title>
  <dc:creator>sindi.022</dc:creator>
  <cp:lastModifiedBy>Usuario_2</cp:lastModifiedBy>
  <cp:revision>198</cp:revision>
  <dcterms:created xsi:type="dcterms:W3CDTF">2019-10-16T14:47:06Z</dcterms:created>
  <dcterms:modified xsi:type="dcterms:W3CDTF">2023-04-25T20:05:54Z</dcterms:modified>
</cp:coreProperties>
</file>